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7" r:id="rId3"/>
    <p:sldId id="306" r:id="rId4"/>
    <p:sldId id="280" r:id="rId5"/>
    <p:sldId id="276" r:id="rId6"/>
    <p:sldId id="281" r:id="rId7"/>
    <p:sldId id="278" r:id="rId8"/>
    <p:sldId id="325" r:id="rId9"/>
    <p:sldId id="282" r:id="rId10"/>
    <p:sldId id="307" r:id="rId11"/>
    <p:sldId id="302" r:id="rId12"/>
    <p:sldId id="301" r:id="rId13"/>
    <p:sldId id="284" r:id="rId14"/>
    <p:sldId id="285" r:id="rId15"/>
    <p:sldId id="283" r:id="rId16"/>
    <p:sldId id="323" r:id="rId17"/>
    <p:sldId id="326" r:id="rId18"/>
    <p:sldId id="286" r:id="rId19"/>
    <p:sldId id="327" r:id="rId20"/>
    <p:sldId id="308" r:id="rId21"/>
    <p:sldId id="328" r:id="rId22"/>
  </p:sldIdLst>
  <p:sldSz cx="12192000" cy="6858000"/>
  <p:notesSz cx="7559675" cy="10691813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768" userDrawn="1">
          <p15:clr>
            <a:srgbClr val="A4A3A4"/>
          </p15:clr>
        </p15:guide>
        <p15:guide id="3" pos="7242" userDrawn="1">
          <p15:clr>
            <a:srgbClr val="A4A3A4"/>
          </p15:clr>
        </p15:guide>
        <p15:guide id="4" pos="892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3566" userDrawn="1">
          <p15:clr>
            <a:srgbClr val="A4A3A4"/>
          </p15:clr>
        </p15:guide>
        <p15:guide id="8" orient="horz" pos="119" userDrawn="1">
          <p15:clr>
            <a:srgbClr val="A4A3A4"/>
          </p15:clr>
        </p15:guide>
        <p15:guide id="9" pos="665" userDrawn="1">
          <p15:clr>
            <a:srgbClr val="A4A3A4"/>
          </p15:clr>
        </p15:guide>
        <p15:guide id="10" orient="horz" pos="4201" userDrawn="1">
          <p15:clr>
            <a:srgbClr val="A4A3A4"/>
          </p15:clr>
        </p15:guide>
        <p15:guide id="11" pos="75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4996"/>
    <a:srgbClr val="CAD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07" autoAdjust="0"/>
  </p:normalViewPr>
  <p:slideViewPr>
    <p:cSldViewPr snapToGrid="0" showGuides="1">
      <p:cViewPr varScale="1">
        <p:scale>
          <a:sx n="149" d="100"/>
          <a:sy n="149" d="100"/>
        </p:scale>
        <p:origin x="612" y="126"/>
      </p:cViewPr>
      <p:guideLst>
        <p:guide orient="horz" pos="2160"/>
        <p:guide pos="5768"/>
        <p:guide pos="7242"/>
        <p:guide pos="892"/>
        <p:guide orient="horz" pos="346"/>
        <p:guide orient="horz" pos="3974"/>
        <p:guide orient="horz" pos="3566"/>
        <p:guide orient="horz" pos="119"/>
        <p:guide pos="665"/>
        <p:guide orient="horz" pos="4201"/>
        <p:guide pos="75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600" y="273600"/>
            <a:ext cx="1097232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52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44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52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44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184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lt-LT" sz="1800" b="0" strike="noStrike" spc="-1">
                <a:latin typeface="Arial"/>
              </a:rPr>
              <a:t>Pavadinimas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3200" b="0" strike="noStrike" spc="-1">
                <a:latin typeface="Arial"/>
              </a:rPr>
              <a:t>Pirmas struktūros lygis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2800" b="0" strike="noStrike" spc="-1">
                <a:latin typeface="Arial"/>
              </a:rPr>
              <a:t>Antras struktūros lygis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400" b="0" strike="noStrike" spc="-1">
                <a:latin typeface="Arial"/>
              </a:rPr>
              <a:t>Trečias struktūros lygis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2000" b="0" strike="noStrike" spc="-1">
                <a:latin typeface="Arial"/>
              </a:rPr>
              <a:t>Ketvirtas struktūros lygis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Penktas struktūros lygis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Šeštas struktūros lygis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Septintas struktūros lygis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00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microsoft.com/office/2007/relationships/hdphoto" Target="../media/hdphoto1.wdp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microsoft.com/office/2007/relationships/hdphoto" Target="../media/hdphoto1.wdp"/><Relationship Id="rId7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microsoft.com/office/2007/relationships/hdphoto" Target="../media/hdphoto1.wdp"/><Relationship Id="rId7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microsoft.com/office/2007/relationships/hdphoto" Target="../media/hdphoto1.wdp"/><Relationship Id="rId7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microsoft.com/office/2007/relationships/hdphoto" Target="../media/hdphoto1.wdp"/><Relationship Id="rId7" Type="http://schemas.openxmlformats.org/officeDocument/2006/relationships/image" Target="../media/image7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microsoft.com/office/2007/relationships/hdphoto" Target="../media/hdphoto1.wdp"/><Relationship Id="rId7" Type="http://schemas.openxmlformats.org/officeDocument/2006/relationships/image" Target="../media/image7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microsoft.com/office/2007/relationships/hdphoto" Target="../media/hdphoto1.wdp"/><Relationship Id="rId7" Type="http://schemas.openxmlformats.org/officeDocument/2006/relationships/image" Target="../media/image8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microsoft.com/office/2007/relationships/hdphoto" Target="../media/hdphoto1.wdp"/><Relationship Id="rId7" Type="http://schemas.openxmlformats.org/officeDocument/2006/relationships/image" Target="../media/image8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552061" y="195941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6" name="CustomShape 1"/>
          <p:cNvSpPr/>
          <p:nvPr/>
        </p:nvSpPr>
        <p:spPr>
          <a:xfrm>
            <a:off x="3494744" y="4124891"/>
            <a:ext cx="6036045" cy="14379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4400" dirty="0" smtClean="0">
                <a:solidFill>
                  <a:srgbClr val="2C4996"/>
                </a:solidFill>
                <a:latin typeface="Bodoni 72" panose="00000400000000000000" pitchFamily="2" charset="0"/>
              </a:rPr>
              <a:t> </a:t>
            </a:r>
            <a:endParaRPr lang="lt-LT" sz="4400" dirty="0">
              <a:solidFill>
                <a:srgbClr val="2C4996"/>
              </a:solidFill>
              <a:latin typeface="Bodoni 72" panose="00000400000000000000" pitchFamily="2" charset="0"/>
            </a:endParaRPr>
          </a:p>
          <a:p>
            <a:pPr algn="ctr">
              <a:lnSpc>
                <a:spcPct val="120000"/>
              </a:lnSpc>
            </a:pPr>
            <a:r>
              <a:rPr lang="en-US" sz="51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202</a:t>
            </a:r>
            <a:r>
              <a:rPr lang="lt-LT" sz="51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4 11 24-27 d. </a:t>
            </a:r>
            <a:endParaRPr lang="en-US" sz="5100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lt-LT" sz="51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Kelionė į Kylį</a:t>
            </a:r>
            <a:endParaRPr lang="lt-LT" sz="5100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8" name="Paveikslėlis 77"/>
          <p:cNvPicPr/>
          <p:nvPr/>
        </p:nvPicPr>
        <p:blipFill rotWithShape="1">
          <a:blip r:embed="rId2"/>
          <a:srcRect l="19788" t="59219"/>
          <a:stretch/>
        </p:blipFill>
        <p:spPr>
          <a:xfrm>
            <a:off x="4164858" y="2669780"/>
            <a:ext cx="4604492" cy="1127519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7266" y="842962"/>
            <a:ext cx="5019675" cy="3171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5094" y="2364656"/>
            <a:ext cx="438150" cy="314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2"/>
            <a:ext cx="11419114" cy="64801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88914"/>
            <a:ext cx="1054359" cy="6480174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1-oji diena</a:t>
            </a:r>
            <a:endParaRPr lang="en-US" sz="20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Ankstų ryta atskridome iš Palangos į Hamburgą. Mus pasitiko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postprezidentas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Danielis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Hacker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su klubo broliais, ir pristatė į viešbutį, kuriame vyksta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Kylio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klubo susirinkimai. 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Čia bus mūsų jaukūs namai keturioms dienoms. </a:t>
            </a:r>
            <a:endParaRPr lang="lt-LT" sz="16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549275"/>
            <a:ext cx="3252345" cy="18294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2" b="-1"/>
          <a:stretch/>
        </p:blipFill>
        <p:spPr>
          <a:xfrm>
            <a:off x="6765281" y="549275"/>
            <a:ext cx="2391419" cy="23493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b="6261"/>
          <a:stretch/>
        </p:blipFill>
        <p:spPr>
          <a:xfrm>
            <a:off x="1416049" y="2557762"/>
            <a:ext cx="5158017" cy="37864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/>
          <a:stretch/>
        </p:blipFill>
        <p:spPr>
          <a:xfrm>
            <a:off x="6765281" y="3120470"/>
            <a:ext cx="2391419" cy="318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5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527179" y="195941"/>
            <a:ext cx="11509246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73146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1-oji diena</a:t>
            </a:r>
          </a:p>
          <a:p>
            <a:pPr algn="r">
              <a:lnSpc>
                <a:spcPct val="100000"/>
              </a:lnSpc>
            </a:pP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Pirmas programos punktas – ekskursija su gidu po Kylio miesto rotušę. Kilome į rotušės bokštą susipažinti su miesto širdimi „iš viršaus“.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75" y="553639"/>
            <a:ext cx="3258525" cy="26115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767" y="553639"/>
            <a:ext cx="4316315" cy="57550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43"/>
          <a:stretch/>
        </p:blipFill>
        <p:spPr>
          <a:xfrm>
            <a:off x="5906368" y="3355231"/>
            <a:ext cx="3250332" cy="298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7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2"/>
            <a:ext cx="11419114" cy="64801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8891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637909" y="472542"/>
            <a:ext cx="1952974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1-oji diena</a:t>
            </a:r>
          </a:p>
          <a:p>
            <a:pPr algn="r">
              <a:lnSpc>
                <a:spcPct val="100000"/>
              </a:lnSpc>
            </a:pPr>
            <a:endParaRPr lang="lt-LT" sz="16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Pietūs Kylio jachtklubo restorane. Klubo vadovas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Steffenas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Henssler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apžvelgė šlovingą jachtklubo istoriją, prasidėjusią dar 1887 metais, papasakojo apie ateities planus ir pravedė nedidelę ekskursiją po senus laikus menantį pastatą </a:t>
            </a:r>
          </a:p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1" r="6247"/>
          <a:stretch/>
        </p:blipFill>
        <p:spPr>
          <a:xfrm>
            <a:off x="1416050" y="3868604"/>
            <a:ext cx="3390527" cy="24756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5"/>
          <a:stretch/>
        </p:blipFill>
        <p:spPr>
          <a:xfrm>
            <a:off x="4983348" y="3874940"/>
            <a:ext cx="4173352" cy="24337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558532"/>
            <a:ext cx="7740650" cy="311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6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20297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1329" y="202973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8191141" y="1268413"/>
            <a:ext cx="3351637" cy="26763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lt-LT" sz="3600" spc="-1" dirty="0">
              <a:solidFill>
                <a:srgbClr val="2C4996"/>
              </a:solidFill>
              <a:latin typeface="Bodoni 72" panose="00000400000000000000" pitchFamily="2" charset="0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1-oji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Klubo brolis atsargos admirolas Hubertus v.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Putkamer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aprodė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griežtai saugomą Kylio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karinio jūrų laivyno bazę 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549275"/>
            <a:ext cx="5385046" cy="2879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8"/>
          <a:stretch/>
        </p:blipFill>
        <p:spPr>
          <a:xfrm>
            <a:off x="1416050" y="3638024"/>
            <a:ext cx="4019195" cy="26707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/>
          <a:stretch/>
        </p:blipFill>
        <p:spPr>
          <a:xfrm>
            <a:off x="5619138" y="3638024"/>
            <a:ext cx="3537562" cy="27062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689" y="549275"/>
            <a:ext cx="2169011" cy="289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95942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1-oji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Aplankėme antrą pagal dydį Vokietijos universitetinę ligoninę. Turėjome galimybę pamatyti akušerijos, skubios pagalbos,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paliatyvios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slaugos skyrius. Saulėlydį stebėjome ir Klaipėdos mero dovaną – šokoladą mus lydėjusiai komandai įteikėme malūnsparnių nusileidimo aikštelėje ant stogo. 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47" y="4215618"/>
            <a:ext cx="1707306" cy="20931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4215618"/>
            <a:ext cx="2790809" cy="20931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8"/>
          <a:stretch/>
        </p:blipFill>
        <p:spPr>
          <a:xfrm>
            <a:off x="4138420" y="556737"/>
            <a:ext cx="2487014" cy="354079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3"/>
          <a:stretch/>
        </p:blipFill>
        <p:spPr>
          <a:xfrm>
            <a:off x="6093869" y="4215618"/>
            <a:ext cx="3073361" cy="20931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2" b="8826"/>
          <a:stretch/>
        </p:blipFill>
        <p:spPr>
          <a:xfrm>
            <a:off x="1416050" y="556737"/>
            <a:ext cx="2649885" cy="35407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"/>
          <a:stretch/>
        </p:blipFill>
        <p:spPr>
          <a:xfrm>
            <a:off x="6697919" y="549275"/>
            <a:ext cx="2458781" cy="353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40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1-oji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Ilgos dienos pabaigai vakarienė su Kylio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klubu „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Bootshaus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1864“ restorane. Sveikinimai, padėkos, dovanos ir šiltas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rotarietiškas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neformalus bendravimas. 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2"/>
          <a:stretch/>
        </p:blipFill>
        <p:spPr>
          <a:xfrm>
            <a:off x="1416049" y="3574473"/>
            <a:ext cx="3846547" cy="2734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2"/>
          <a:stretch/>
        </p:blipFill>
        <p:spPr>
          <a:xfrm>
            <a:off x="5313751" y="3568077"/>
            <a:ext cx="3842949" cy="2740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1" y="549276"/>
            <a:ext cx="3846546" cy="288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2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50F7A2E-A6AA-F3B1-C912-B92181AF37A3}"/>
              </a:ext>
            </a:extLst>
          </p:cNvPr>
          <p:cNvSpPr/>
          <p:nvPr/>
        </p:nvSpPr>
        <p:spPr>
          <a:xfrm>
            <a:off x="641285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" name="Stačiakampis 1">
            <a:extLst>
              <a:ext uri="{FF2B5EF4-FFF2-40B4-BE49-F238E27FC236}">
                <a16:creationId xmlns:a16="http://schemas.microsoft.com/office/drawing/2014/main" xmlns="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2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Išvyka į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Šlėzvigą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.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Šlėsvigo-Gottorfo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klubo brolis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Enno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Kortke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pakvietė aplankyti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Petri-Haus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hospisą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.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Hospisą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prie 10 metų įkūrė privatus fondas, ponas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Enno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yra šio fondo valdybos pirmininkas. Jis, kartu su  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Įstaigos vadove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Melanie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Sommer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, pristatė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hospiso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įkūrimo koncepciją, struktūrą, darbo turinį</a:t>
            </a:r>
            <a:endParaRPr lang="lt-LT" sz="16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" t="10949"/>
          <a:stretch/>
        </p:blipFill>
        <p:spPr>
          <a:xfrm>
            <a:off x="5230624" y="3586875"/>
            <a:ext cx="3926075" cy="272185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06" y="549275"/>
            <a:ext cx="2159793" cy="287972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3586874"/>
            <a:ext cx="3629136" cy="2721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7"/>
          <a:stretch/>
        </p:blipFill>
        <p:spPr>
          <a:xfrm>
            <a:off x="1416050" y="569180"/>
            <a:ext cx="5394262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89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41285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549275"/>
            <a:ext cx="3830263" cy="28726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437" y="549275"/>
            <a:ext cx="3830263" cy="2872697"/>
          </a:xfrm>
          <a:prstGeom prst="rect">
            <a:avLst/>
          </a:prstGeom>
        </p:spPr>
      </p:pic>
      <p:sp>
        <p:nvSpPr>
          <p:cNvPr id="12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2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Po skanių pietų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Šlėzvigo-Gottorfo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RK prezidentas Kylio universiteto archeologijos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profesorius Baltijos ir Skandinavijos archeologijos centro vadovas, buvęs 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Šlėzvigo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-Holšteino valstybinių muziejų fondo vykdomasis direktorius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Claus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v.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Carnap-Bornheim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pristatė klubo  vykdomus projektus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74" b="10126"/>
          <a:stretch/>
        </p:blipFill>
        <p:spPr>
          <a:xfrm>
            <a:off x="1416050" y="3589810"/>
            <a:ext cx="5278804" cy="27544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9"/>
          <a:stretch/>
        </p:blipFill>
        <p:spPr>
          <a:xfrm>
            <a:off x="6889573" y="3589810"/>
            <a:ext cx="2267127" cy="275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29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527179" y="195941"/>
            <a:ext cx="11509246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73146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2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Programoje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Šlėzvigo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katedros – vyskupo rezidencijos lankymas, susitikimas su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pastore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Sandra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Matz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, trumpas vargonų muzikos koncertas.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Mums grojo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jauna vargonininkė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Mahela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Reichstadt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. Gidas papasakojo svarbiausius katedros istorijos faktus, parodė įspūdingiausias detales   </a:t>
            </a:r>
            <a:endParaRPr lang="lt-LT" sz="16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359" y="3894938"/>
            <a:ext cx="1810341" cy="24137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0" t="7798" r="25105" b="9124"/>
          <a:stretch/>
        </p:blipFill>
        <p:spPr>
          <a:xfrm rot="5400000">
            <a:off x="504014" y="1462379"/>
            <a:ext cx="5794983" cy="39687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128" y="3895681"/>
            <a:ext cx="1836435" cy="24485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1" r="9790"/>
          <a:stretch/>
        </p:blipFill>
        <p:spPr>
          <a:xfrm>
            <a:off x="5467128" y="549278"/>
            <a:ext cx="3689572" cy="323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3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2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Atvykome į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Gottorfo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pilį ir turėjome unikalią galimybę pamatyti pilies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archezoologijos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darbo grupės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darbo vietą. Kylio universiteto archeologijos profesorius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brolis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rotarietis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Clausas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v.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Carnap-Bornheim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pristatė savo kolegas, išgirdome jų pasakojimą apie darbus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ties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kuriais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pluša. </a:t>
            </a:r>
            <a:endParaRPr lang="lt-LT" sz="16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04"/>
          <a:stretch/>
        </p:blipFill>
        <p:spPr>
          <a:xfrm>
            <a:off x="1414486" y="555570"/>
            <a:ext cx="2965682" cy="27537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" t="4224" r="6840"/>
          <a:stretch/>
        </p:blipFill>
        <p:spPr>
          <a:xfrm>
            <a:off x="4482388" y="549275"/>
            <a:ext cx="4674311" cy="27693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3896"/>
          <a:stretch/>
        </p:blipFill>
        <p:spPr>
          <a:xfrm>
            <a:off x="1416050" y="3430334"/>
            <a:ext cx="3942462" cy="29139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5"/>
          <a:stretch/>
        </p:blipFill>
        <p:spPr>
          <a:xfrm>
            <a:off x="5473610" y="3430334"/>
            <a:ext cx="3683089" cy="289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66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2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brolis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Clausas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v.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Carnap-Bornheim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su kolegomis aprodė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unikalų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Hedebiu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ir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Danevirkės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archeologinį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kompleksą,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įrašytą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į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UNESCO paveldo sąrašą.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Tai buvusi didžiausia vikingų gyvenvietė,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Clauso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pastangomis iš dalies atkurta ir pritaikyta muziejui. </a:t>
            </a:r>
            <a:endParaRPr lang="lt-LT" sz="16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51" y="4467186"/>
            <a:ext cx="3273847" cy="18415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549275"/>
            <a:ext cx="4319588" cy="57594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187" y="2327350"/>
            <a:ext cx="1598511" cy="20547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5"/>
          <a:stretch/>
        </p:blipFill>
        <p:spPr>
          <a:xfrm>
            <a:off x="5882850" y="2327350"/>
            <a:ext cx="1579421" cy="20400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8"/>
          <a:stretch/>
        </p:blipFill>
        <p:spPr>
          <a:xfrm>
            <a:off x="5882851" y="549275"/>
            <a:ext cx="3273847" cy="169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300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2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Vakaras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su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Šlėzvigo-Gottorfo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klubu vikingų restorane, po kurio niekas nenorėjo skirstytis. </a:t>
            </a:r>
            <a:endParaRPr lang="lt-LT" sz="16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3972394"/>
            <a:ext cx="4153477" cy="23363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r="2979"/>
          <a:stretch/>
        </p:blipFill>
        <p:spPr>
          <a:xfrm>
            <a:off x="1416050" y="549275"/>
            <a:ext cx="5560247" cy="325539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9"/>
          <a:stretch/>
        </p:blipFill>
        <p:spPr>
          <a:xfrm>
            <a:off x="5766872" y="3977320"/>
            <a:ext cx="3393276" cy="23314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5" t="7379" r="23839" b="12702"/>
          <a:stretch/>
        </p:blipFill>
        <p:spPr>
          <a:xfrm>
            <a:off x="7161645" y="549275"/>
            <a:ext cx="1995055" cy="325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19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20297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3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Diena prasidėjo nuo ekskursijos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į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Kurt-Engert-Haus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senjorų centrą. Centro vadovai papasakojo šio centro įkūrimo istoriją, pristatė valdymo struktūrą, kasdienį gyvenimą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pravedė išsamią ekskursiją.  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3429000"/>
            <a:ext cx="3830098" cy="28725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49" y="3429000"/>
            <a:ext cx="3840151" cy="28801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" t="15819" r="4328" b="8527"/>
          <a:stretch/>
        </p:blipFill>
        <p:spPr>
          <a:xfrm>
            <a:off x="3768088" y="549275"/>
            <a:ext cx="5393221" cy="15979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6" t="16204"/>
          <a:stretch/>
        </p:blipFill>
        <p:spPr>
          <a:xfrm>
            <a:off x="1428149" y="549275"/>
            <a:ext cx="2247933" cy="27886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1"/>
          <a:stretch/>
        </p:blipFill>
        <p:spPr>
          <a:xfrm>
            <a:off x="3772699" y="2301250"/>
            <a:ext cx="5384001" cy="10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69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3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Antri senjorų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namai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Kaiser-Wilhelm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I-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Stift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, kuriuose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turėjome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ekskursija su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broliais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rotariečiais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,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paskaita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Kaisersaal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salėje ir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sočius pietus su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trim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patiekalais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.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Mus visur lydėjo neišsenkančios energijos šių metų Kylio klubo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prezidentas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Jan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Christoph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Kersig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, o trumpiau tiesiog brolis Janas, buvęs fondo, įsteigusio šiuos senjorų namus valdybos narys.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86"/>
          <a:stretch/>
        </p:blipFill>
        <p:spPr>
          <a:xfrm>
            <a:off x="1409567" y="3254752"/>
            <a:ext cx="4000012" cy="2656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t="16519" r="29050"/>
          <a:stretch/>
        </p:blipFill>
        <p:spPr>
          <a:xfrm>
            <a:off x="5524678" y="3254752"/>
            <a:ext cx="3632022" cy="26703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3"/>
          <a:stretch/>
        </p:blipFill>
        <p:spPr>
          <a:xfrm>
            <a:off x="1416051" y="549276"/>
            <a:ext cx="2036928" cy="25200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6" t="13807" r="45498" b="10619"/>
          <a:stretch/>
        </p:blipFill>
        <p:spPr>
          <a:xfrm>
            <a:off x="7494243" y="550781"/>
            <a:ext cx="1668940" cy="25249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161" y="554423"/>
            <a:ext cx="1890962" cy="25212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99" y="554422"/>
            <a:ext cx="1890963" cy="252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90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20297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3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Aplankėme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unikalų projektą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Gustav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Schatz-Hof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Diakonie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Altholstein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rajoną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skirtą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įvairių socialinių grupių žmonėms,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kuriuo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rūpinasi Liuteronų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diakonija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.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Pristatymas, ekskursija,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ir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žinoma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dovanos bei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padėkos.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r="11958"/>
          <a:stretch/>
        </p:blipFill>
        <p:spPr>
          <a:xfrm>
            <a:off x="1409421" y="563337"/>
            <a:ext cx="4175457" cy="27668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6" r="9690"/>
          <a:stretch/>
        </p:blipFill>
        <p:spPr>
          <a:xfrm>
            <a:off x="5700213" y="549275"/>
            <a:ext cx="3456487" cy="27598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09900" y="4058104"/>
            <a:ext cx="2875904" cy="16176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2" y="3429000"/>
            <a:ext cx="5936358" cy="287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63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3">
            <a:extLst>
              <a:ext uri="{FF2B5EF4-FFF2-40B4-BE49-F238E27FC236}">
                <a16:creationId xmlns:a16="http://schemas.microsoft.com/office/drawing/2014/main" xmlns="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1">
            <a:extLst>
              <a:ext uri="{FF2B5EF4-FFF2-40B4-BE49-F238E27FC236}">
                <a16:creationId xmlns:a16="http://schemas.microsoft.com/office/drawing/2014/main" xmlns="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3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Gala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>
                <a:solidFill>
                  <a:srgbClr val="2C4996"/>
                </a:solidFill>
                <a:latin typeface="Minion Pro" panose="02040503050306020203" pitchFamily="18" charset="0"/>
              </a:rPr>
              <a:t>vakarienė restorane “</a:t>
            </a:r>
            <a:r>
              <a:rPr lang="lt-LT" sz="1600" spc="-1" dirty="0" err="1">
                <a:solidFill>
                  <a:srgbClr val="2C4996"/>
                </a:solidFill>
                <a:latin typeface="Minion Pro" panose="02040503050306020203" pitchFamily="18" charset="0"/>
              </a:rPr>
              <a:t>Längengrad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”. Su Kylio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 klubo broliais ir sesėmis. 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Netrūko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nieko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  <a:sym typeface="Wingdings" panose="05000000000000000000" pitchFamily="2" charset="2"/>
              </a:rPr>
              <a:t>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551914"/>
            <a:ext cx="3818584" cy="28639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885" y="534490"/>
            <a:ext cx="3841815" cy="28813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5"/>
          <a:stretch/>
        </p:blipFill>
        <p:spPr>
          <a:xfrm>
            <a:off x="5818908" y="3538477"/>
            <a:ext cx="3337791" cy="27702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6" r="3482"/>
          <a:stretch/>
        </p:blipFill>
        <p:spPr>
          <a:xfrm>
            <a:off x="1416242" y="3538477"/>
            <a:ext cx="1817977" cy="27874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40"/>
          <a:stretch/>
        </p:blipFill>
        <p:spPr>
          <a:xfrm>
            <a:off x="3359113" y="3529898"/>
            <a:ext cx="2351091" cy="278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1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4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Paskutinės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dienos rytą pagaliau turėjome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progą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pasimėgauti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savo prabangaus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viešbučio teikiamas malonumais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5" r="13044"/>
          <a:stretch/>
        </p:blipFill>
        <p:spPr>
          <a:xfrm>
            <a:off x="1416051" y="558984"/>
            <a:ext cx="4127900" cy="28700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9654" y="4221857"/>
            <a:ext cx="2680668" cy="15078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53548" y="4219084"/>
            <a:ext cx="2680668" cy="15078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2" t="7580" r="19182" b="26207"/>
          <a:stretch/>
        </p:blipFill>
        <p:spPr>
          <a:xfrm>
            <a:off x="6771586" y="3635863"/>
            <a:ext cx="2385114" cy="267286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0"/>
          <a:stretch/>
        </p:blipFill>
        <p:spPr>
          <a:xfrm>
            <a:off x="5721227" y="558985"/>
            <a:ext cx="3444790" cy="287001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838" y="3630745"/>
            <a:ext cx="2012323" cy="26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4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50F7A2E-A6AA-F3B1-C912-B92181AF37A3}"/>
              </a:ext>
            </a:extLst>
          </p:cNvPr>
          <p:cNvSpPr/>
          <p:nvPr/>
        </p:nvSpPr>
        <p:spPr>
          <a:xfrm>
            <a:off x="617311" y="188913"/>
            <a:ext cx="11419114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:a16="http://schemas.microsoft.com/office/drawing/2014/main" xmlns="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66115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4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Brolis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Danielis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su žmona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Isabele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sekmadienį specialiai mums atrakino savo 1882 metais įkurtą trijų aukštų prekybos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centrą „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Meislahn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“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Kylio senamiestyje. Trys valandos tikro malonumo ir šeši maišai grožio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  <a:sym typeface="Wingdings" panose="05000000000000000000" pitchFamily="2" charset="2"/>
              </a:rPr>
              <a:t>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4727" y="1812967"/>
            <a:ext cx="5776881" cy="32494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29365" y="3768725"/>
            <a:ext cx="3251200" cy="1828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65" y="549275"/>
            <a:ext cx="4316135" cy="242782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495"/>
          <a:stretch/>
        </p:blipFill>
        <p:spPr>
          <a:xfrm>
            <a:off x="6723215" y="4693581"/>
            <a:ext cx="2420785" cy="16113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04"/>
          <a:stretch/>
        </p:blipFill>
        <p:spPr>
          <a:xfrm>
            <a:off x="6723214" y="3057525"/>
            <a:ext cx="2433575" cy="155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576698" y="195942"/>
            <a:ext cx="11509246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73146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CustomShape 1">
            <a:extLst>
              <a:ext uri="{FF2B5EF4-FFF2-40B4-BE49-F238E27FC236}">
                <a16:creationId xmlns="" xmlns:a16="http://schemas.microsoft.com/office/drawing/2014/main" id="{7516C024-8FC4-4C3C-B281-BF3DA6087297}"/>
              </a:ext>
            </a:extLst>
          </p:cNvPr>
          <p:cNvSpPr/>
          <p:nvPr/>
        </p:nvSpPr>
        <p:spPr>
          <a:xfrm>
            <a:off x="9343293" y="472542"/>
            <a:ext cx="2247590" cy="3951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4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-</a:t>
            </a:r>
            <a:r>
              <a:rPr lang="lt-LT" sz="20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oji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diena</a:t>
            </a:r>
          </a:p>
          <a:p>
            <a:pPr algn="r">
              <a:lnSpc>
                <a:spcPct val="100000"/>
              </a:lnSpc>
            </a:pP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Atsisveikinimo akimirkos su </a:t>
            </a:r>
            <a:endParaRPr lang="lt-LT" sz="1600" spc="-1" dirty="0" smtClean="0">
              <a:solidFill>
                <a:srgbClr val="2C4996"/>
              </a:solidFill>
              <a:latin typeface="Minion Pro" panose="02040503050306020203" pitchFamily="18" charset="0"/>
            </a:endParaRPr>
          </a:p>
          <a:p>
            <a:pPr algn="r">
              <a:lnSpc>
                <a:spcPct val="100000"/>
              </a:lnSpc>
            </a:pP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Danielio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ir </a:t>
            </a:r>
            <a:r>
              <a:rPr lang="lt-LT" sz="1600" spc="-1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Izabelos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šeima</a:t>
            </a: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.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Abipusiai amžinos draugystės ir bendrų ateities projektų </a:t>
            </a:r>
          </a:p>
          <a:p>
            <a:pPr algn="r">
              <a:lnSpc>
                <a:spcPct val="100000"/>
              </a:lnSpc>
            </a:pPr>
            <a:r>
              <a:rPr lang="lt-LT" sz="16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pažadai. </a:t>
            </a:r>
            <a:r>
              <a:rPr lang="lt-LT" sz="2000" spc="-1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endParaRPr lang="lt-LT" sz="2000" spc="-1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176770" y="5661025"/>
            <a:ext cx="700818" cy="6832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3" r="16909"/>
          <a:stretch/>
        </p:blipFill>
        <p:spPr>
          <a:xfrm>
            <a:off x="5345416" y="556597"/>
            <a:ext cx="3811284" cy="31658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5" r="12499" b="13577"/>
          <a:stretch/>
        </p:blipFill>
        <p:spPr>
          <a:xfrm>
            <a:off x="1416049" y="549275"/>
            <a:ext cx="3823311" cy="31784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8" t="16979" r="11207" b="17220"/>
          <a:stretch/>
        </p:blipFill>
        <p:spPr>
          <a:xfrm>
            <a:off x="1416050" y="3844560"/>
            <a:ext cx="2005230" cy="24641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9" r="8250"/>
          <a:stretch/>
        </p:blipFill>
        <p:spPr>
          <a:xfrm>
            <a:off x="3594937" y="3837586"/>
            <a:ext cx="2423053" cy="24903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1" r="16958"/>
          <a:stretch/>
        </p:blipFill>
        <p:spPr>
          <a:xfrm>
            <a:off x="6138629" y="3847818"/>
            <a:ext cx="3018071" cy="248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5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tačiakampis 3">
            <a:extLst>
              <a:ext uri="{FF2B5EF4-FFF2-40B4-BE49-F238E27FC236}">
                <a16:creationId xmlns="" xmlns:a16="http://schemas.microsoft.com/office/drawing/2014/main" id="{850F7A2E-A6AA-F3B1-C912-B92181AF37A3}"/>
              </a:ext>
            </a:extLst>
          </p:cNvPr>
          <p:cNvSpPr/>
          <p:nvPr/>
        </p:nvSpPr>
        <p:spPr>
          <a:xfrm>
            <a:off x="400364" y="188913"/>
            <a:ext cx="11509246" cy="6466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" name="Stačiakampis 1">
            <a:extLst>
              <a:ext uri="{FF2B5EF4-FFF2-40B4-BE49-F238E27FC236}">
                <a16:creationId xmlns="" xmlns:a16="http://schemas.microsoft.com/office/drawing/2014/main" id="{BEF5B017-83F0-966C-6323-070D5A87BFDB}"/>
              </a:ext>
            </a:extLst>
          </p:cNvPr>
          <p:cNvSpPr/>
          <p:nvPr/>
        </p:nvSpPr>
        <p:spPr>
          <a:xfrm>
            <a:off x="0" y="195942"/>
            <a:ext cx="1054359" cy="6473146"/>
          </a:xfrm>
          <a:prstGeom prst="rect">
            <a:avLst/>
          </a:prstGeom>
          <a:solidFill>
            <a:srgbClr val="2C4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8745422" y="3429000"/>
            <a:ext cx="1051875" cy="10254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96480" y="4461518"/>
            <a:ext cx="2321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lt-LT" sz="2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Kylio </a:t>
            </a:r>
            <a:r>
              <a:rPr lang="lt-LT" sz="2000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2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klubas</a:t>
            </a:r>
            <a:endParaRPr lang="lt-LT" sz="2000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5930203" y="3388885"/>
            <a:ext cx="1051875" cy="10254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90" l="3416" r="96395"/>
                    </a14:imgEffect>
                  </a14:imgLayer>
                </a14:imgProps>
              </a:ext>
            </a:extLst>
          </a:blip>
          <a:srcRect l="33388" r="33238" b="48507"/>
          <a:stretch/>
        </p:blipFill>
        <p:spPr>
          <a:xfrm>
            <a:off x="2978004" y="3388885"/>
            <a:ext cx="1051875" cy="102548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295318" y="4414371"/>
            <a:ext cx="2321643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lt-LT" sz="2000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Šlėzvigo</a:t>
            </a:r>
            <a:r>
              <a:rPr lang="lt-LT" sz="2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/</a:t>
            </a:r>
            <a:r>
              <a:rPr lang="lt-LT" sz="2000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Gottorfo</a:t>
            </a:r>
            <a:r>
              <a:rPr lang="lt-LT" sz="2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</a:t>
            </a:r>
            <a:r>
              <a:rPr lang="lt-LT" sz="2000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2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klubas</a:t>
            </a:r>
            <a:endParaRPr lang="lt-LT" sz="2000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43119" y="4420072"/>
            <a:ext cx="2321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lt-LT" sz="2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Klaipėdos „Karalienė Luizė“ </a:t>
            </a:r>
            <a:r>
              <a:rPr lang="lt-LT" sz="2000" dirty="0" err="1" smtClean="0">
                <a:solidFill>
                  <a:srgbClr val="2C4996"/>
                </a:solidFill>
                <a:latin typeface="Minion Pro" panose="02040503050306020203" pitchFamily="18" charset="0"/>
              </a:rPr>
              <a:t>Rotary</a:t>
            </a:r>
            <a:r>
              <a:rPr lang="lt-LT" sz="2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 klubas</a:t>
            </a:r>
            <a:endParaRPr lang="lt-LT" sz="2000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96729" y="1243557"/>
            <a:ext cx="63705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lt-LT" sz="6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Iki kitų susitikimų</a:t>
            </a:r>
            <a:r>
              <a:rPr lang="en-US" sz="6000" dirty="0" smtClean="0">
                <a:solidFill>
                  <a:srgbClr val="2C4996"/>
                </a:solidFill>
                <a:latin typeface="Minion Pro" panose="02040503050306020203" pitchFamily="18" charset="0"/>
              </a:rPr>
              <a:t>!</a:t>
            </a:r>
            <a:endParaRPr lang="lt-LT" sz="6000" dirty="0">
              <a:solidFill>
                <a:srgbClr val="2C4996"/>
              </a:solidFill>
              <a:latin typeface="Minion Pro" panose="0204050305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515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6713</TotalTime>
  <Words>647</Words>
  <Application>Microsoft Office PowerPoint</Application>
  <PresentationFormat>Widescreen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Bodoni 72</vt:lpstr>
      <vt:lpstr>DejaVu Sans</vt:lpstr>
      <vt:lpstr>Minion Pro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Dalia</dc:creator>
  <dc:description/>
  <cp:lastModifiedBy>Vartotojas</cp:lastModifiedBy>
  <cp:revision>154</cp:revision>
  <dcterms:created xsi:type="dcterms:W3CDTF">2023-02-12T17:04:17Z</dcterms:created>
  <dcterms:modified xsi:type="dcterms:W3CDTF">2024-11-14T15:31:15Z</dcterms:modified>
  <dc:language>lt-LT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20</vt:i4>
  </property>
</Properties>
</file>